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56"/>
    <a:srgbClr val="D6D6F5"/>
    <a:srgbClr val="CCCCFF"/>
    <a:srgbClr val="99CC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B01657-41FF-8871-5870-DAE0C021A2CC}" v="9" dt="2024-02-26T13:31:00.426"/>
    <p1510:client id="{621C2391-6F2C-7889-B9A7-4F8E5F89FB47}" v="36" dt="2024-02-27T11:24:23.500"/>
    <p1510:client id="{9633518F-D08B-9EE0-DCC3-B337676BDFF4}" v="14" dt="2024-02-26T13:30:19.8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4ACFB3-7F4F-41AC-A88C-ED07B22D88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AE7FA6B-8E20-497E-91F6-690DFF0AF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6E641F-6867-431E-97C5-D83502075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CD79-7E08-49EF-ADF9-6D8F6C82AFB6}" type="datetimeFigureOut">
              <a:rPr lang="de-DE" smtClean="0"/>
              <a:t>19.03.2026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5A2E3C-9240-4BF6-B8CE-B2334D697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2AB7D9-24D1-4660-A82E-21F093CA1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01-F669-48BD-A00A-439A22C027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172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B795A2-1C95-4CBE-ACDD-7ED60F07E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FA4D163-9A48-4477-8080-847AF2DC3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E67F05-B38E-4FFA-A14F-CB68A75D3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CD79-7E08-49EF-ADF9-6D8F6C82AFB6}" type="datetimeFigureOut">
              <a:rPr lang="de-DE" smtClean="0"/>
              <a:t>19.03.2026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C94B88D-7BEA-4894-93E0-1A200ACEF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DBF75F-8E57-4667-B518-9C2DD4DE3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01-F669-48BD-A00A-439A22C027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9658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DD4EA40-4EDC-4182-B74D-427FF49BC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12EB3C4-113A-49A6-90C2-26A64A56F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7F2C1C-94E6-4A16-9B44-BC5E3A6EB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CD79-7E08-49EF-ADF9-6D8F6C82AFB6}" type="datetimeFigureOut">
              <a:rPr lang="de-DE" smtClean="0"/>
              <a:t>19.03.2026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FCF2DC-17C1-4F5B-A067-EBAA10F28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22388C-D033-4C05-964A-490C399E6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01-F669-48BD-A00A-439A22C027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4461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62C108-6304-494E-8D5F-B846C55A9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2AD22C-A675-452C-8BEF-9E83C1672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3A89FF3-D255-46AD-9D46-EE162D334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CD79-7E08-49EF-ADF9-6D8F6C82AFB6}" type="datetimeFigureOut">
              <a:rPr lang="de-DE" smtClean="0"/>
              <a:t>19.03.2026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F7453E-359F-44DB-85F8-47C6BBB28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4BCF06-413A-4C14-B7C6-561700D54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01-F669-48BD-A00A-439A22C027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0776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5CB3D-BE36-4864-9B6E-9C6EB840B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B458FA-250E-45FE-B560-ADB3229D7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869D5D-47B0-4D25-9275-5202EB1C6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CD79-7E08-49EF-ADF9-6D8F6C82AFB6}" type="datetimeFigureOut">
              <a:rPr lang="de-DE" smtClean="0"/>
              <a:t>19.03.2026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6DB2DD-1ACB-465F-94A7-7D189D8AE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F5149D-43FF-4382-9D63-C21142A3F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01-F669-48BD-A00A-439A22C027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6227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8A161B-95B7-4BD0-89D9-DA7F7D218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8794CE-2D4D-4202-9468-A2723272C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16DFABD-1125-4178-AC06-5C5DA507C6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2C33EE-059D-4733-B2B7-96A2CA403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CD79-7E08-49EF-ADF9-6D8F6C82AFB6}" type="datetimeFigureOut">
              <a:rPr lang="de-DE" smtClean="0"/>
              <a:t>19.03.2026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4CD647D-E403-4F19-8AE9-FEFE1C373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820F092-ECC2-4537-88C4-08C4C5F2A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01-F669-48BD-A00A-439A22C027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732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313094-B9C1-4EA1-8FE1-3BFC1F38D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F51E86-6889-41CE-BE90-169366841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4727D8F-84C8-4406-A582-F8BC306C5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FA18D8B-361C-42FE-8C0D-F66DE42E34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A6A3081-7F31-4067-B492-BFDB6ED90B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8A28FF6-4FE3-4B3A-9ED1-39E75AD1E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CD79-7E08-49EF-ADF9-6D8F6C82AFB6}" type="datetimeFigureOut">
              <a:rPr lang="de-DE" smtClean="0"/>
              <a:t>19.03.2026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F1992E1-2625-4C02-89AB-02CEC7298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216A062-604F-428E-8AB7-2BA09CAE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01-F669-48BD-A00A-439A22C027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311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90AC8A-EB17-48C7-978A-2D0AFF813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6086A1F-DCA2-4750-B548-9FFCA64A1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CD79-7E08-49EF-ADF9-6D8F6C82AFB6}" type="datetimeFigureOut">
              <a:rPr lang="de-DE" smtClean="0"/>
              <a:t>19.03.2026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B7403BE-E526-479D-BA95-B816CD569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5C9743-4B19-41E6-BDF4-7998CD7F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01-F669-48BD-A00A-439A22C027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0409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70924AD-28C5-45BC-84B0-146FF4CBB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CD79-7E08-49EF-ADF9-6D8F6C82AFB6}" type="datetimeFigureOut">
              <a:rPr lang="de-DE" smtClean="0"/>
              <a:t>19.03.2026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8C74CDA-1020-410D-BFCB-DF9A72CFC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996D591-425A-47EE-8C0A-1893929B9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01-F669-48BD-A00A-439A22C027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033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2D9649-5AE8-422A-A712-B8A355779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C067B1-153B-45B7-9EBE-FBC8158AF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9C869B6-57FB-4E50-8CEE-771C0A3C28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5C81A7F-C95B-48FD-B03B-3D8F956B0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CD79-7E08-49EF-ADF9-6D8F6C82AFB6}" type="datetimeFigureOut">
              <a:rPr lang="de-DE" smtClean="0"/>
              <a:t>19.03.2026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7E8A04A-B445-4FAA-85BD-7DA0FDC90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F3AFBA5-74F2-4079-8D7D-E3E5A2C74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01-F669-48BD-A00A-439A22C027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748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0E925-AA8D-4FB3-A6D3-DC61C2CC2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71A2477-E80F-445C-A412-0A3A06B182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0FB9FDD-9E92-4529-AC1C-82B119A937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561E008-F5BA-4897-BAE5-0FEAE9A9D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CD79-7E08-49EF-ADF9-6D8F6C82AFB6}" type="datetimeFigureOut">
              <a:rPr lang="de-DE" smtClean="0"/>
              <a:t>19.03.2026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4FF6178-D4E2-4A96-A43D-6E00B01D3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E3FD96F-5420-4EAE-A9FE-9E67862C6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01-F669-48BD-A00A-439A22C027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2964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FA7A29C-FB2F-4D14-BA78-5A3971DB6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CA33584-4A55-4604-A860-C555D6F55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345AF7-6DA1-46CB-B790-F4BBD5D6F1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DCD79-7E08-49EF-ADF9-6D8F6C82AFB6}" type="datetimeFigureOut">
              <a:rPr lang="de-DE" smtClean="0"/>
              <a:t>19.03.2026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42CFD6-3439-4A78-BE7C-585E563D0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2C7A0B-B678-4468-884B-2250FD4076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5F301-F669-48BD-A00A-439A22C027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740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Wasser, Mann, stehend enthält.&#10;&#10;Automatisch generierte Beschreibung">
            <a:extLst>
              <a:ext uri="{FF2B5EF4-FFF2-40B4-BE49-F238E27FC236}">
                <a16:creationId xmlns:a16="http://schemas.microsoft.com/office/drawing/2014/main" id="{ECA817BC-4A06-4CF9-BF35-9E2FA0ED9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28"/>
            <a:ext cx="12192000" cy="1658155"/>
          </a:xfrm>
          <a:prstGeom prst="rect">
            <a:avLst/>
          </a:prstGeom>
        </p:spPr>
      </p:pic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1969770" y="1432878"/>
            <a:ext cx="799465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3600" b="1" dirty="0">
                <a:latin typeface="Arial"/>
                <a:ea typeface="ＭＳ Ｐゴシック"/>
                <a:cs typeface="Arial"/>
              </a:rPr>
              <a:t>Zentrale Prüfungen</a:t>
            </a:r>
            <a:br>
              <a:rPr lang="de-DE" altLang="de-DE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3600" b="1" dirty="0">
                <a:latin typeface="Arial"/>
                <a:ea typeface="ＭＳ Ｐゴシック"/>
                <a:cs typeface="Arial"/>
              </a:rPr>
              <a:t>Information 2026</a:t>
            </a:r>
            <a:endParaRPr lang="de-DE" altLang="de-D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430754" y="2983835"/>
            <a:ext cx="5762625" cy="341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Überblick: Bedeutung der Prüfung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Zeitlicher Rahmen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Aufbau der Prüfung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Bewertung und Gewichtung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Abweichungen von Vornoten</a:t>
            </a:r>
          </a:p>
        </p:txBody>
      </p:sp>
    </p:spTree>
    <p:extLst>
      <p:ext uri="{BB962C8B-B14F-4D97-AF65-F5344CB8AC3E}">
        <p14:creationId xmlns:p14="http://schemas.microsoft.com/office/powerpoint/2010/main" val="3478718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Wasser, Mann, stehend enthält.&#10;&#10;Automatisch generierte Beschreibung">
            <a:extLst>
              <a:ext uri="{FF2B5EF4-FFF2-40B4-BE49-F238E27FC236}">
                <a16:creationId xmlns:a16="http://schemas.microsoft.com/office/drawing/2014/main" id="{ECA817BC-4A06-4CF9-BF35-9E2FA0ED9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28"/>
            <a:ext cx="12192000" cy="1658155"/>
          </a:xfrm>
          <a:prstGeom prst="rect">
            <a:avLst/>
          </a:prstGeom>
        </p:spPr>
      </p:pic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2209800" y="1195766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Bedeutung der Prüfung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749866" y="2338766"/>
            <a:ext cx="7918450" cy="304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Ø"/>
              <a:tabLst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 Prüfungsnote macht 50% der Endnote in den Fächern </a:t>
            </a:r>
            <a:r>
              <a:rPr lang="de-DE" alt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Deutsch, Englisch und Mathematik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Abschreiben und </a:t>
            </a:r>
            <a:r>
              <a:rPr lang="de-DE" altLang="de-DE" sz="2400" u="sng" dirty="0">
                <a:latin typeface="Arial" panose="020B0604020202020204" pitchFamily="34" charset="0"/>
                <a:cs typeface="Arial" panose="020B0604020202020204" pitchFamily="34" charset="0"/>
              </a:rPr>
              <a:t>Abschreiben lassen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gilt als Täuschungsversuch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das Mitführen eines elektronischen Gerätes ist ein Täuschungsversuch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alle Arbeiten werden erst- und zweitkorrigiert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alle Informationen, auch über die Inhaltsthemen unter: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49866" y="5747070"/>
            <a:ext cx="85725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2400" b="1" dirty="0"/>
              <a:t>http://www.standardsicherung.schulministerium.nrw.de/zp10/</a:t>
            </a:r>
          </a:p>
        </p:txBody>
      </p:sp>
    </p:spTree>
    <p:extLst>
      <p:ext uri="{BB962C8B-B14F-4D97-AF65-F5344CB8AC3E}">
        <p14:creationId xmlns:p14="http://schemas.microsoft.com/office/powerpoint/2010/main" val="4031781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Wasser, Mann, stehend enthält.&#10;&#10;Automatisch generierte Beschreibung">
            <a:extLst>
              <a:ext uri="{FF2B5EF4-FFF2-40B4-BE49-F238E27FC236}">
                <a16:creationId xmlns:a16="http://schemas.microsoft.com/office/drawing/2014/main" id="{ECA817BC-4A06-4CF9-BF35-9E2FA0ED9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28"/>
            <a:ext cx="12192000" cy="1658155"/>
          </a:xfrm>
          <a:prstGeom prst="rect">
            <a:avLst/>
          </a:prstGeom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209070" y="1962144"/>
            <a:ext cx="4572000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2900" indent="-3429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45720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9144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lvl="1" algn="ctr" defTabSz="449263" fontAlgn="base">
              <a:spcBef>
                <a:spcPts val="1125"/>
              </a:spcBef>
              <a:spcAft>
                <a:spcPct val="0"/>
              </a:spcAft>
              <a:buClrTx/>
              <a:buSzPct val="60000"/>
              <a:buFontTx/>
              <a:buNone/>
            </a:pPr>
            <a:r>
              <a:rPr lang="de-DE" altLang="de-DE" sz="1800" b="1" dirty="0">
                <a:latin typeface="Arial" panose="020B0604020202020204" pitchFamily="34" charset="0"/>
              </a:rPr>
              <a:t>Grundkurs</a:t>
            </a:r>
          </a:p>
          <a:p>
            <a:pPr lvl="2" defTabSz="449263" fontAlgn="base">
              <a:lnSpc>
                <a:spcPts val="2800"/>
              </a:lnSpc>
              <a:spcBef>
                <a:spcPts val="1125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Deutsch 	     125 Minuten</a:t>
            </a:r>
          </a:p>
          <a:p>
            <a:pPr lvl="2" defTabSz="449263" fontAlgn="base">
              <a:lnSpc>
                <a:spcPts val="2563"/>
              </a:lnSpc>
              <a:spcBef>
                <a:spcPts val="1125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Mathematik          90 Minuten</a:t>
            </a:r>
          </a:p>
          <a:p>
            <a:pPr lvl="2" defTabSz="449263" fontAlgn="base">
              <a:lnSpc>
                <a:spcPts val="2563"/>
              </a:lnSpc>
              <a:spcBef>
                <a:spcPts val="1125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Englisch	              90 Minuten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596919" y="1962144"/>
            <a:ext cx="4572000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2900" indent="-3429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45720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9144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lvl="1" algn="ctr" defTabSz="449263" fontAlgn="base">
              <a:spcBef>
                <a:spcPts val="1125"/>
              </a:spcBef>
              <a:spcAft>
                <a:spcPct val="0"/>
              </a:spcAft>
              <a:buClrTx/>
              <a:buSzPct val="60000"/>
              <a:buFontTx/>
              <a:buNone/>
            </a:pPr>
            <a:r>
              <a:rPr lang="de-DE" altLang="de-DE" sz="1800" b="1" dirty="0">
                <a:latin typeface="Arial" panose="020B0604020202020204" pitchFamily="34" charset="0"/>
              </a:rPr>
              <a:t>Erweiterungskurs</a:t>
            </a:r>
          </a:p>
          <a:p>
            <a:pPr lvl="2" defTabSz="449263" fontAlgn="base">
              <a:lnSpc>
                <a:spcPts val="2800"/>
              </a:lnSpc>
              <a:spcBef>
                <a:spcPts val="1125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Deutsch 	 150 Minuten</a:t>
            </a:r>
          </a:p>
          <a:p>
            <a:pPr lvl="2" defTabSz="449263" fontAlgn="base">
              <a:lnSpc>
                <a:spcPts val="2563"/>
              </a:lnSpc>
              <a:spcBef>
                <a:spcPts val="1125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Mathematik    120 Minuten</a:t>
            </a:r>
          </a:p>
          <a:p>
            <a:pPr lvl="2" defTabSz="449263" fontAlgn="base">
              <a:lnSpc>
                <a:spcPts val="2563"/>
              </a:lnSpc>
              <a:spcBef>
                <a:spcPts val="1125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Englisch	         120 Minuten</a:t>
            </a:r>
          </a:p>
          <a:p>
            <a:pPr lvl="1" defTabSz="449263" fontAlgn="base">
              <a:spcBef>
                <a:spcPts val="1125"/>
              </a:spcBef>
              <a:spcAft>
                <a:spcPct val="0"/>
              </a:spcAft>
              <a:buClrTx/>
              <a:buSzPct val="60000"/>
              <a:buFontTx/>
              <a:buNone/>
            </a:pPr>
            <a:endParaRPr lang="de-DE" altLang="de-DE" sz="1800" dirty="0">
              <a:latin typeface="Arial" panose="020B0604020202020204" pitchFamily="34" charset="0"/>
            </a:endParaRPr>
          </a:p>
          <a:p>
            <a:pPr lvl="1" defTabSz="449263" fontAlgn="base">
              <a:spcBef>
                <a:spcPts val="1125"/>
              </a:spcBef>
              <a:spcAft>
                <a:spcPct val="0"/>
              </a:spcAft>
              <a:buClrTx/>
              <a:buSzPct val="60000"/>
              <a:buFontTx/>
              <a:buNone/>
            </a:pPr>
            <a:endParaRPr lang="de-DE" altLang="de-DE" sz="1800" dirty="0">
              <a:latin typeface="Arial" panose="020B0604020202020204" pitchFamily="34" charset="0"/>
            </a:endParaRPr>
          </a:p>
          <a:p>
            <a:pPr lvl="1" defTabSz="449263" fontAlgn="base">
              <a:spcBef>
                <a:spcPts val="1125"/>
              </a:spcBef>
              <a:spcAft>
                <a:spcPct val="0"/>
              </a:spcAft>
              <a:buClrTx/>
              <a:buSzPct val="60000"/>
              <a:buFontTx/>
              <a:buNone/>
            </a:pPr>
            <a:endParaRPr lang="de-DE" altLang="de-DE" sz="1800" dirty="0"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11337" y="4116403"/>
            <a:ext cx="85693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In allen Fächern kommen 10 Minuten zur Orientierung dazu.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In Deutsch und im Englisch EK kommen weitere 10 Minuten als Auswahlzeit hinzu.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75770" y="4937821"/>
            <a:ext cx="8610600" cy="205581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t">
            <a:spAutoFit/>
          </a:bodyPr>
          <a:lstStyle>
            <a:lvl1pPr marL="342900" indent="-3429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45720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9144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lvl="1" defTabSz="449263" fontAlgn="base">
              <a:lnSpc>
                <a:spcPts val="1800"/>
              </a:lnSpc>
              <a:spcBef>
                <a:spcPts val="1125"/>
              </a:spcBef>
              <a:spcAft>
                <a:spcPct val="0"/>
              </a:spcAft>
              <a:buClrTx/>
              <a:buSzPct val="60000"/>
              <a:buFontTx/>
              <a:buNone/>
              <a:defRPr/>
            </a:pPr>
            <a:endParaRPr lang="de-DE" altLang="de-DE" sz="1800" dirty="0">
              <a:latin typeface="Arial" panose="020B0604020202020204" pitchFamily="34" charset="0"/>
            </a:endParaRPr>
          </a:p>
          <a:p>
            <a:pPr lvl="2" defTabSz="449263" fontAlgn="base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de-DE" altLang="de-DE" sz="1800" b="1" dirty="0">
                <a:solidFill>
                  <a:srgbClr val="3333CC"/>
                </a:solidFill>
                <a:latin typeface="Arial"/>
                <a:ea typeface="ＭＳ Ｐゴシック"/>
                <a:cs typeface="Arial"/>
              </a:rPr>
              <a:t>  13. Mai 2026   in Deutsch                         [02. Juni 2026]</a:t>
            </a:r>
          </a:p>
          <a:p>
            <a:pPr lvl="2" defTabSz="449263" fontAlgn="base">
              <a:lnSpc>
                <a:spcPts val="2563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de-DE" altLang="de-DE" sz="1800" b="1" dirty="0">
                <a:solidFill>
                  <a:srgbClr val="3333CC"/>
                </a:solidFill>
                <a:latin typeface="Arial"/>
                <a:ea typeface="ＭＳ Ｐゴシック"/>
                <a:cs typeface="Arial"/>
              </a:rPr>
              <a:t>  19. Mai 2026   in Englisch     	             [03. Juni 2026] </a:t>
            </a:r>
            <a:endParaRPr lang="de-DE" altLang="de-DE" sz="1800" b="1" dirty="0">
              <a:solidFill>
                <a:srgbClr val="3333CC"/>
              </a:solidFill>
              <a:latin typeface="Arial" panose="020B0604020202020204" pitchFamily="34" charset="0"/>
              <a:cs typeface="Arial"/>
            </a:endParaRPr>
          </a:p>
          <a:p>
            <a:pPr lvl="2" defTabSz="449263" fontAlgn="base">
              <a:lnSpc>
                <a:spcPts val="2563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de-DE" altLang="de-DE" sz="1800" b="1" dirty="0">
                <a:solidFill>
                  <a:srgbClr val="3333CC"/>
                </a:solidFill>
                <a:latin typeface="Arial"/>
                <a:ea typeface="ＭＳ Ｐゴシック"/>
                <a:cs typeface="Arial"/>
              </a:rPr>
              <a:t>  28. Mai 2026   in Mathematik                    [09. Juni 2026]</a:t>
            </a:r>
          </a:p>
          <a:p>
            <a:pPr lvl="2" defTabSz="449263" fontAlgn="base">
              <a:lnSpc>
                <a:spcPts val="2563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de-DE" altLang="de-DE" sz="1800" b="1" dirty="0">
              <a:solidFill>
                <a:srgbClr val="3333CC">
                  <a:lumMod val="75000"/>
                </a:srgbClr>
              </a:solidFill>
              <a:latin typeface="Arial" panose="020B0604020202020204" pitchFamily="34" charset="0"/>
            </a:endParaRPr>
          </a:p>
          <a:p>
            <a:pPr lvl="2" defTabSz="449263" fontAlgn="base">
              <a:lnSpc>
                <a:spcPts val="1800"/>
              </a:lnSpc>
              <a:spcBef>
                <a:spcPts val="1125"/>
              </a:spcBef>
              <a:spcAft>
                <a:spcPct val="0"/>
              </a:spcAft>
              <a:buClrTx/>
              <a:buFontTx/>
              <a:buNone/>
              <a:defRPr/>
            </a:pPr>
            <a:endParaRPr lang="de-DE" altLang="de-DE" sz="1800" dirty="0">
              <a:latin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528156" y="1137460"/>
            <a:ext cx="7772400" cy="8382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de-DE" altLang="de-DE" sz="3600" b="1" dirty="0">
                <a:solidFill>
                  <a:srgbClr val="000000"/>
                </a:solidFill>
                <a:latin typeface="Arial" panose="020B0604020202020204" pitchFamily="34" charset="0"/>
              </a:rPr>
              <a:t>zeitlicher</a:t>
            </a:r>
            <a:r>
              <a:rPr lang="de-DE" altLang="de-DE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Rahmen</a:t>
            </a:r>
          </a:p>
        </p:txBody>
      </p:sp>
    </p:spTree>
    <p:extLst>
      <p:ext uri="{BB962C8B-B14F-4D97-AF65-F5344CB8AC3E}">
        <p14:creationId xmlns:p14="http://schemas.microsoft.com/office/powerpoint/2010/main" val="2907702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Wasser, Mann, stehend enthält.&#10;&#10;Automatisch generierte Beschreibung">
            <a:extLst>
              <a:ext uri="{FF2B5EF4-FFF2-40B4-BE49-F238E27FC236}">
                <a16:creationId xmlns:a16="http://schemas.microsoft.com/office/drawing/2014/main" id="{ECA817BC-4A06-4CF9-BF35-9E2FA0ED9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28"/>
            <a:ext cx="12192000" cy="1658155"/>
          </a:xfrm>
          <a:prstGeom prst="rect">
            <a:avLst/>
          </a:prstGeom>
        </p:spPr>
      </p:pic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2343092" y="1396385"/>
            <a:ext cx="7200900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Aufbau</a:t>
            </a:r>
            <a:r>
              <a:rPr lang="en-US" alt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altLang="de-D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Prüfung</a:t>
            </a:r>
            <a:endParaRPr lang="en-US" altLang="de-D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de-DE" sz="3600" b="1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777942" y="2354667"/>
            <a:ext cx="8765650" cy="341850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>
            <a:lvl1pPr marL="457200" indent="-431800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tabLst>
                <a:tab pos="1008000" algn="l"/>
              </a:tabLst>
              <a:defRPr/>
            </a:pP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Teil:	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Basiskompetenzen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Jahrgängen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5 - 10 in 	Deutsch und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Mathematik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Englisch</a:t>
            </a:r>
            <a:endParaRPr lang="en-US" alt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Clr>
                <a:srgbClr val="000000"/>
              </a:buClr>
              <a:buSzPct val="100000"/>
              <a:tabLst>
                <a:tab pos="1008000" algn="l"/>
              </a:tabLst>
              <a:defRPr/>
            </a:pP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(30 bis max. 40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Minuten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Deutsch und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Mathematik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eaLnBrk="1" hangingPunct="1">
              <a:buClr>
                <a:srgbClr val="000000"/>
              </a:buClr>
              <a:buSzPct val="100000"/>
              <a:tabLst>
                <a:tab pos="1008000" algn="l"/>
              </a:tabLst>
              <a:defRPr/>
            </a:pP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ca. 20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Minuten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Englisch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eaLnBrk="1" hangingPunct="1">
              <a:buClr>
                <a:srgbClr val="000000"/>
              </a:buClr>
              <a:buSzPct val="100000"/>
              <a:tabLst>
                <a:tab pos="1008000" algn="l"/>
              </a:tabLst>
              <a:defRPr/>
            </a:pP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Taschenrechner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Formelsammlung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ersten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Teil der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Mathematikprüfung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zugelassen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buSzPct val="100000"/>
              <a:defRPr/>
            </a:pPr>
            <a:endParaRPr lang="en-US" alt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SzPct val="100000"/>
              <a:tabLst>
                <a:tab pos="1008000" algn="l"/>
              </a:tabLst>
              <a:defRPr/>
            </a:pP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Teil:	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Kompetenzen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Jahrgängen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und 10 (je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Fach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unterschiedlich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lang)</a:t>
            </a:r>
          </a:p>
        </p:txBody>
      </p:sp>
    </p:spTree>
    <p:extLst>
      <p:ext uri="{BB962C8B-B14F-4D97-AF65-F5344CB8AC3E}">
        <p14:creationId xmlns:p14="http://schemas.microsoft.com/office/powerpoint/2010/main" val="2630111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Wasser, Mann, stehend enthält.&#10;&#10;Automatisch generierte Beschreibung">
            <a:extLst>
              <a:ext uri="{FF2B5EF4-FFF2-40B4-BE49-F238E27FC236}">
                <a16:creationId xmlns:a16="http://schemas.microsoft.com/office/drawing/2014/main" id="{ECA817BC-4A06-4CF9-BF35-9E2FA0ED9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28"/>
            <a:ext cx="12192000" cy="1658155"/>
          </a:xfrm>
          <a:prstGeom prst="rect">
            <a:avLst/>
          </a:prstGeom>
        </p:spPr>
      </p:pic>
      <p:pic>
        <p:nvPicPr>
          <p:cNvPr id="2" name="Grafik 1" descr="Ein Bild, das Text, Screenshot, Schrift, Zahl enthält.&#10;&#10;Beschreibung automatisch generiert.">
            <a:extLst>
              <a:ext uri="{FF2B5EF4-FFF2-40B4-BE49-F238E27FC236}">
                <a16:creationId xmlns:a16="http://schemas.microsoft.com/office/drawing/2014/main" id="{4886BB14-29BB-878A-4B07-EE2B3C71C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646" y="1487714"/>
            <a:ext cx="7037779" cy="4762501"/>
          </a:xfrm>
          <a:prstGeom prst="rect">
            <a:avLst/>
          </a:prstGeom>
        </p:spPr>
      </p:pic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3874A664-1B06-762A-768C-33844612DBC1}"/>
              </a:ext>
            </a:extLst>
          </p:cNvPr>
          <p:cNvSpPr/>
          <p:nvPr/>
        </p:nvSpPr>
        <p:spPr>
          <a:xfrm>
            <a:off x="4777344" y="5689434"/>
            <a:ext cx="1605642" cy="408214"/>
          </a:xfrm>
          <a:prstGeom prst="roundRect">
            <a:avLst/>
          </a:prstGeom>
          <a:solidFill>
            <a:srgbClr val="D6D6F5"/>
          </a:solidFill>
          <a:ln>
            <a:solidFill>
              <a:srgbClr val="D6D6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rgbClr val="0D0D56"/>
                </a:solidFill>
                <a:latin typeface="Arial Nova"/>
                <a:ea typeface="Calibri"/>
                <a:cs typeface="Calibri"/>
              </a:rPr>
              <a:t>16.06.2026</a:t>
            </a:r>
            <a:endParaRPr lang="de-DE" sz="2000" b="1" dirty="0">
              <a:solidFill>
                <a:srgbClr val="0D0D56"/>
              </a:solidFill>
              <a:latin typeface="Arial Nova"/>
            </a:endParaRPr>
          </a:p>
        </p:txBody>
      </p:sp>
    </p:spTree>
    <p:extLst>
      <p:ext uri="{BB962C8B-B14F-4D97-AF65-F5344CB8AC3E}">
        <p14:creationId xmlns:p14="http://schemas.microsoft.com/office/powerpoint/2010/main" val="1138575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Wasser, Mann, stehend enthält.&#10;&#10;Automatisch generierte Beschreibung">
            <a:extLst>
              <a:ext uri="{FF2B5EF4-FFF2-40B4-BE49-F238E27FC236}">
                <a16:creationId xmlns:a16="http://schemas.microsoft.com/office/drawing/2014/main" id="{ECA817BC-4A06-4CF9-BF35-9E2FA0ED9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28"/>
            <a:ext cx="12192000" cy="1658155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355" y="1358931"/>
            <a:ext cx="8797290" cy="549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58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0DDA5950-513F-4222-ABE8-274528F1A129}" vid="{39D6BCAC-7D5F-458B-B5EF-C08AF35AB3D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45383BA04BF4741999FE479C2ECF720" ma:contentTypeVersion="11" ma:contentTypeDescription="Ein neues Dokument erstellen." ma:contentTypeScope="" ma:versionID="a9ca973a30ca9153e84646498e2cee24">
  <xsd:schema xmlns:xsd="http://www.w3.org/2001/XMLSchema" xmlns:xs="http://www.w3.org/2001/XMLSchema" xmlns:p="http://schemas.microsoft.com/office/2006/metadata/properties" xmlns:ns3="fc2181fa-4dcf-4c94-a9d5-752ffc9c2ef1" xmlns:ns4="fdfb6b31-6790-4bec-a71c-520020b5f98b" targetNamespace="http://schemas.microsoft.com/office/2006/metadata/properties" ma:root="true" ma:fieldsID="9ade2d7f0b30a34a5974151d5b46cbb4" ns3:_="" ns4:_="">
    <xsd:import namespace="fc2181fa-4dcf-4c94-a9d5-752ffc9c2ef1"/>
    <xsd:import namespace="fdfb6b31-6790-4bec-a71c-520020b5f98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2181fa-4dcf-4c94-a9d5-752ffc9c2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b6b31-6790-4bec-a71c-520020b5f98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3F1B44C-86A0-4A70-9924-5902C836C9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2181fa-4dcf-4c94-a9d5-752ffc9c2ef1"/>
    <ds:schemaRef ds:uri="fdfb6b31-6790-4bec-a71c-520020b5f9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75832E-B6F3-44F6-8382-2D3403FD4F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225963-28D3-4968-B90F-F66540C67551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fdfb6b31-6790-4bec-a71c-520020b5f98b"/>
    <ds:schemaRef ds:uri="fc2181fa-4dcf-4c94-a9d5-752ffc9c2ef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265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Heiko Schabernack</dc:creator>
  <cp:lastModifiedBy>Machholz.Thomas</cp:lastModifiedBy>
  <cp:revision>60</cp:revision>
  <dcterms:created xsi:type="dcterms:W3CDTF">2019-10-11T06:12:19Z</dcterms:created>
  <dcterms:modified xsi:type="dcterms:W3CDTF">2026-03-19T12:17:34Z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0x010100645383BA04BF4741999FE479C2ECF720</vt:lpwstr>
  </property>
</Properties>
</file>