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9" d="100"/>
          <a:sy n="89" d="100"/>
        </p:scale>
        <p:origin x="389" y="-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C8EB1-5D69-4966-80BA-BFC774508BAC}" type="datetimeFigureOut">
              <a:rPr lang="de-DE" smtClean="0"/>
              <a:t>30.04.24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BCA80-9165-4F0D-B9F4-57F1C34C9A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5932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8BCA80-9165-4F0D-B9F4-57F1C34C9A2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660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BDF52D-DE1C-58A2-0953-7B1F2531E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AAD8BCF-9A22-2CDF-CE3C-8BC82F8EA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DF7F9A-D700-B859-2285-53DE9CB59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C803-BFF9-47C1-808D-0285F0E1B63C}" type="datetimeFigureOut">
              <a:rPr lang="de-DE" smtClean="0"/>
              <a:t>30.04.24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7595A2-8A19-5549-E6D0-0273DCF51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DF9B2B-DF70-A4C2-D5B0-B6358057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C9B6-CACF-4B7D-9D84-DC99B2A5A8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579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FEEEB9-3E0D-07E3-9752-DEE2C512E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17860D-AF22-10D9-AA68-8D6E3440A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1D016F-4D88-CC3C-9881-945EDBFF2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C803-BFF9-47C1-808D-0285F0E1B63C}" type="datetimeFigureOut">
              <a:rPr lang="de-DE" smtClean="0"/>
              <a:t>30.04.24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47DA79-0609-11F4-E2A9-1DF06CA1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D3DA17-F351-7FD9-EE39-CA58A722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C9B6-CACF-4B7D-9D84-DC99B2A5A8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24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2CAD0D8-6508-6C1F-C761-B4A1C941B7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A8F906-112A-E046-65DD-0E8AD65B6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82FAAD-80B9-858D-C6BB-4D22E8BC1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C803-BFF9-47C1-808D-0285F0E1B63C}" type="datetimeFigureOut">
              <a:rPr lang="de-DE" smtClean="0"/>
              <a:t>30.04.24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C02132-C0D5-EA4B-E033-94CE459C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5A0FC6-042B-4A30-AAE8-AB6A1D41F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C9B6-CACF-4B7D-9D84-DC99B2A5A8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94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93DFE7-23F0-A9EE-83F3-231C2690A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A5C9C1-084E-20A7-ADD2-2F8CD7A89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DC7078-5BAC-1851-8915-40E7CD415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C803-BFF9-47C1-808D-0285F0E1B63C}" type="datetimeFigureOut">
              <a:rPr lang="de-DE" smtClean="0"/>
              <a:t>30.04.24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2996FE-AA82-2DBA-08EC-5AA13E8AE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BAD0C0-1F03-9B68-DBAA-5A713CE5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C9B6-CACF-4B7D-9D84-DC99B2A5A8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71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59455A-5D2F-B4CF-930D-8CD525CFD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EAD292-59B8-25C6-8CCB-79755AF25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5B93B8-B2FE-E375-0D76-29D9CE50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C803-BFF9-47C1-808D-0285F0E1B63C}" type="datetimeFigureOut">
              <a:rPr lang="de-DE" smtClean="0"/>
              <a:t>30.04.24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606C2D-C93B-D658-3235-580464661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D8CA86-7242-F12B-14AA-5B58755CF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C9B6-CACF-4B7D-9D84-DC99B2A5A8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87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1189F4-AE7B-F97F-8A3E-7C32D0196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69547F-ECC4-A59A-9DD6-B588C074C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5884701-86D0-3523-71BC-39191B9BB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808D376-FE38-2627-DA13-CCF29C542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C803-BFF9-47C1-808D-0285F0E1B63C}" type="datetimeFigureOut">
              <a:rPr lang="de-DE" smtClean="0"/>
              <a:t>30.04.24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70E3F5-3E24-C6DE-2E0A-0BB0C7D4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3CF946-25CE-829D-878C-7514C764E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C9B6-CACF-4B7D-9D84-DC99B2A5A8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65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1B0E83-42B6-3AC8-CDEC-BF2969DBF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96AB4C-1956-6931-387C-1C87121BD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779CB84-EB61-13EC-A0B3-7B735F565A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9271060-05F0-B232-8B7C-982A46069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A15FEFB-1298-954E-3E13-F58731AA98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1E5DBF9-44F3-B96D-6ABF-F4EE357F6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C803-BFF9-47C1-808D-0285F0E1B63C}" type="datetimeFigureOut">
              <a:rPr lang="de-DE" smtClean="0"/>
              <a:t>30.04.24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859F808-5503-4BBE-B783-9A951AA86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A98ADDC-C41E-4C46-4E1F-54D982CAB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C9B6-CACF-4B7D-9D84-DC99B2A5A8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649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486175-A047-666D-CEAA-A77628680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62B2B7E-F49C-317E-2C02-0BA3AB81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C803-BFF9-47C1-808D-0285F0E1B63C}" type="datetimeFigureOut">
              <a:rPr lang="de-DE" smtClean="0"/>
              <a:t>30.04.24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F2E2F72-62F5-07CB-3F2E-DFBA64A16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84D3CED-7417-9FFC-5A91-88DB6AAF0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C9B6-CACF-4B7D-9D84-DC99B2A5A8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700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8644DC0-58BB-2543-CA55-09E9A2483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C803-BFF9-47C1-808D-0285F0E1B63C}" type="datetimeFigureOut">
              <a:rPr lang="de-DE" smtClean="0"/>
              <a:t>30.04.24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B3B66ED-3821-8631-A4AE-FD6CBDD0E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DB0F46-2DBF-0D4B-FBAF-3B6E37789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C9B6-CACF-4B7D-9D84-DC99B2A5A8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14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33551-4E94-AD7C-FD96-D36E3FE36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609B00-48C8-5784-4D0B-3BBF250A7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811FCAD-0AFA-0539-D203-84BA65B910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D0B9AA-50A4-ADE6-3BAE-AABB1C3E1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C803-BFF9-47C1-808D-0285F0E1B63C}" type="datetimeFigureOut">
              <a:rPr lang="de-DE" smtClean="0"/>
              <a:t>30.04.24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8E9091A-2E4D-5FB7-CA76-9937F1C73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14D368-C57D-C922-FB62-54C9F62D3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C9B6-CACF-4B7D-9D84-DC99B2A5A8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890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0B6991-D76F-50B8-638C-EDAB52B1C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0B90492-165F-0635-DDFF-D5451A2F8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8A5F460-5CEB-5ACE-5119-B6FB83F5D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C83339-DFAD-0463-8B16-2576E9B26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C803-BFF9-47C1-808D-0285F0E1B63C}" type="datetimeFigureOut">
              <a:rPr lang="de-DE" smtClean="0"/>
              <a:t>30.04.24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CDA906-C1D1-7B23-31F6-F847C0C6C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D54797-EFDF-315F-E71E-ACF96A0AE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C9B6-CACF-4B7D-9D84-DC99B2A5A8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81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35E38CD-C41B-9DC1-A92B-C4873C29A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0AB86A0-1D12-D311-1100-8BACCEFE9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BD3216-50C8-1B69-2B0E-898ACD5471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2BC803-BFF9-47C1-808D-0285F0E1B63C}" type="datetimeFigureOut">
              <a:rPr lang="de-DE" smtClean="0"/>
              <a:t>30.04.24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EBD988-08F2-E89F-B362-E40EDD81E1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E1AE6E-9997-5EBA-8B98-6935D8DF40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7BC9B6-CACF-4B7D-9D84-DC99B2A5A8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64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8A1BBD-C482-45B5-657B-86642FFD9A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Übersicht</a:t>
            </a:r>
            <a:br>
              <a:rPr lang="de-DE" b="1" dirty="0"/>
            </a:br>
            <a:r>
              <a:rPr lang="de-DE" b="1" dirty="0"/>
              <a:t>Bilingualer Bildungsgang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F86241B-F459-807F-9F03-F7AE7E540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de-DE" sz="5400" dirty="0"/>
              <a:t>Europaschule Bornheim</a:t>
            </a:r>
          </a:p>
          <a:p>
            <a:r>
              <a:rPr lang="de-DE" sz="5400" dirty="0"/>
              <a:t>ab Jahrgang 2021/22</a:t>
            </a:r>
          </a:p>
        </p:txBody>
      </p:sp>
    </p:spTree>
    <p:extLst>
      <p:ext uri="{BB962C8B-B14F-4D97-AF65-F5344CB8AC3E}">
        <p14:creationId xmlns:p14="http://schemas.microsoft.com/office/powerpoint/2010/main" val="196526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DFAB4-FF39-565D-FB98-25B5C0EFE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/>
              <a:t>Bilingualer Bildungsgang Jahrgang 6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574EF9B8-2ED0-6763-D80D-0A9B8EA09C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695471"/>
              </p:ext>
            </p:extLst>
          </p:nvPr>
        </p:nvGraphicFramePr>
        <p:xfrm>
          <a:off x="838200" y="1976284"/>
          <a:ext cx="3504464" cy="42475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232">
                  <a:extLst>
                    <a:ext uri="{9D8B030D-6E8A-4147-A177-3AD203B41FA5}">
                      <a16:colId xmlns:a16="http://schemas.microsoft.com/office/drawing/2014/main" val="330988010"/>
                    </a:ext>
                  </a:extLst>
                </a:gridCol>
                <a:gridCol w="1752232">
                  <a:extLst>
                    <a:ext uri="{9D8B030D-6E8A-4147-A177-3AD203B41FA5}">
                      <a16:colId xmlns:a16="http://schemas.microsoft.com/office/drawing/2014/main" val="2156674273"/>
                    </a:ext>
                  </a:extLst>
                </a:gridCol>
              </a:tblGrid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</a:rPr>
                        <a:t>Fächer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Jg.6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01788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</a:rPr>
                        <a:t>Englisch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3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982008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1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 IBF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368662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</a:rPr>
                        <a:t>Erdkunde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435232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30400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</a:rPr>
                        <a:t>Geschichte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414634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62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611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C7F3AD-C56C-1637-5704-1545AA143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Bilingualer Bildungsgang Jahrgang 6 + 7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550B80F9-7430-5C0F-B660-CF1102C88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740589"/>
              </p:ext>
            </p:extLst>
          </p:nvPr>
        </p:nvGraphicFramePr>
        <p:xfrm>
          <a:off x="838200" y="1825625"/>
          <a:ext cx="5256696" cy="42818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232">
                  <a:extLst>
                    <a:ext uri="{9D8B030D-6E8A-4147-A177-3AD203B41FA5}">
                      <a16:colId xmlns:a16="http://schemas.microsoft.com/office/drawing/2014/main" val="4215662756"/>
                    </a:ext>
                  </a:extLst>
                </a:gridCol>
                <a:gridCol w="1752232">
                  <a:extLst>
                    <a:ext uri="{9D8B030D-6E8A-4147-A177-3AD203B41FA5}">
                      <a16:colId xmlns:a16="http://schemas.microsoft.com/office/drawing/2014/main" val="989507560"/>
                    </a:ext>
                  </a:extLst>
                </a:gridCol>
                <a:gridCol w="1752232">
                  <a:extLst>
                    <a:ext uri="{9D8B030D-6E8A-4147-A177-3AD203B41FA5}">
                      <a16:colId xmlns:a16="http://schemas.microsoft.com/office/drawing/2014/main" val="3773065376"/>
                    </a:ext>
                  </a:extLst>
                </a:gridCol>
              </a:tblGrid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</a:rPr>
                        <a:t>Fächer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Jg.6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Jg.7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506879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</a:rPr>
                        <a:t>Englisch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3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3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72003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1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 IBF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867532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</a:rPr>
                        <a:t>Erdkunde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1 Std. EK </a:t>
                      </a:r>
                      <a:r>
                        <a:rPr lang="de-DE" sz="2000" kern="100" dirty="0" err="1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*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433079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1 Std. EK </a:t>
                      </a:r>
                      <a:r>
                        <a:rPr lang="de-DE" sz="2000" kern="100" dirty="0" err="1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 IBF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48946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</a:rPr>
                        <a:t>Geschichte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349090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229695"/>
                  </a:ext>
                </a:extLst>
              </a:tr>
            </a:tbl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CFD33EFB-C5C9-44CD-C6B6-6043CF4188CF}"/>
              </a:ext>
            </a:extLst>
          </p:cNvPr>
          <p:cNvSpPr txBox="1"/>
          <p:nvPr/>
        </p:nvSpPr>
        <p:spPr>
          <a:xfrm>
            <a:off x="838200" y="6123543"/>
            <a:ext cx="71498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 abhängig von der Lehrerversorgung, sonst Klassenunterricht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8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A6A7FE-079F-2462-8D4E-0DA4DF309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Bilingualer Bildungsgang Jahrgang 6-8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DC2CF56D-74F7-D0B0-A81A-C6E43639E2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377035"/>
              </p:ext>
            </p:extLst>
          </p:nvPr>
        </p:nvGraphicFramePr>
        <p:xfrm>
          <a:off x="838200" y="1825625"/>
          <a:ext cx="7009664" cy="43161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232">
                  <a:extLst>
                    <a:ext uri="{9D8B030D-6E8A-4147-A177-3AD203B41FA5}">
                      <a16:colId xmlns:a16="http://schemas.microsoft.com/office/drawing/2014/main" val="4215662756"/>
                    </a:ext>
                  </a:extLst>
                </a:gridCol>
                <a:gridCol w="1752232">
                  <a:extLst>
                    <a:ext uri="{9D8B030D-6E8A-4147-A177-3AD203B41FA5}">
                      <a16:colId xmlns:a16="http://schemas.microsoft.com/office/drawing/2014/main" val="989507560"/>
                    </a:ext>
                  </a:extLst>
                </a:gridCol>
                <a:gridCol w="1752232">
                  <a:extLst>
                    <a:ext uri="{9D8B030D-6E8A-4147-A177-3AD203B41FA5}">
                      <a16:colId xmlns:a16="http://schemas.microsoft.com/office/drawing/2014/main" val="3773065376"/>
                    </a:ext>
                  </a:extLst>
                </a:gridCol>
                <a:gridCol w="1752968">
                  <a:extLst>
                    <a:ext uri="{9D8B030D-6E8A-4147-A177-3AD203B41FA5}">
                      <a16:colId xmlns:a16="http://schemas.microsoft.com/office/drawing/2014/main" val="3693662197"/>
                    </a:ext>
                  </a:extLst>
                </a:gridCol>
              </a:tblGrid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</a:rPr>
                        <a:t>Fächer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Jg.6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Jg.7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Jg.8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506879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</a:rPr>
                        <a:t>Englisch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3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3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2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72003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1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 IBF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867532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</a:rPr>
                        <a:t>Erdkunde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1 Std. EK </a:t>
                      </a:r>
                      <a:r>
                        <a:rPr lang="de-DE" sz="2000" kern="100" dirty="0" err="1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*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433079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1 Std. EK </a:t>
                      </a:r>
                      <a:r>
                        <a:rPr lang="de-DE" sz="2000" kern="100" dirty="0" err="1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 IBF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48946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</a:rPr>
                        <a:t>Geschichte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2 Std. GE </a:t>
                      </a:r>
                      <a:r>
                        <a:rPr lang="de-DE" sz="2000" kern="100" dirty="0" err="1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349090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1 Std. GE </a:t>
                      </a:r>
                      <a:r>
                        <a:rPr lang="de-DE" sz="2000" kern="100" dirty="0" err="1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 IBF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229695"/>
                  </a:ext>
                </a:extLst>
              </a:tr>
            </a:tbl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0F772460-E071-97EE-E81F-64BEF15F5FA0}"/>
              </a:ext>
            </a:extLst>
          </p:cNvPr>
          <p:cNvSpPr txBox="1"/>
          <p:nvPr/>
        </p:nvSpPr>
        <p:spPr>
          <a:xfrm>
            <a:off x="838200" y="6276709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 abhängig von der Lehrerversorgung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230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240583-8585-CD4D-FA6E-904F36206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Bilingualer Bildungsgang Jahrgang 6-9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8A10F905-D58B-325B-E1E5-AF36503D4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896108"/>
              </p:ext>
            </p:extLst>
          </p:nvPr>
        </p:nvGraphicFramePr>
        <p:xfrm>
          <a:off x="838200" y="1825625"/>
          <a:ext cx="8762632" cy="43161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232">
                  <a:extLst>
                    <a:ext uri="{9D8B030D-6E8A-4147-A177-3AD203B41FA5}">
                      <a16:colId xmlns:a16="http://schemas.microsoft.com/office/drawing/2014/main" val="4215662756"/>
                    </a:ext>
                  </a:extLst>
                </a:gridCol>
                <a:gridCol w="1752232">
                  <a:extLst>
                    <a:ext uri="{9D8B030D-6E8A-4147-A177-3AD203B41FA5}">
                      <a16:colId xmlns:a16="http://schemas.microsoft.com/office/drawing/2014/main" val="989507560"/>
                    </a:ext>
                  </a:extLst>
                </a:gridCol>
                <a:gridCol w="1752232">
                  <a:extLst>
                    <a:ext uri="{9D8B030D-6E8A-4147-A177-3AD203B41FA5}">
                      <a16:colId xmlns:a16="http://schemas.microsoft.com/office/drawing/2014/main" val="3773065376"/>
                    </a:ext>
                  </a:extLst>
                </a:gridCol>
                <a:gridCol w="1752968">
                  <a:extLst>
                    <a:ext uri="{9D8B030D-6E8A-4147-A177-3AD203B41FA5}">
                      <a16:colId xmlns:a16="http://schemas.microsoft.com/office/drawing/2014/main" val="3693662197"/>
                    </a:ext>
                  </a:extLst>
                </a:gridCol>
                <a:gridCol w="1752968">
                  <a:extLst>
                    <a:ext uri="{9D8B030D-6E8A-4147-A177-3AD203B41FA5}">
                      <a16:colId xmlns:a16="http://schemas.microsoft.com/office/drawing/2014/main" val="2256496081"/>
                    </a:ext>
                  </a:extLst>
                </a:gridCol>
              </a:tblGrid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</a:rPr>
                        <a:t>Fächer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Jg.6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Jg.7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Jg.8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Jg.9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506879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</a:rPr>
                        <a:t>Englisch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3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3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2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2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72003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1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 IBF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867532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</a:rPr>
                        <a:t>Erdkunde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1 Std. EK </a:t>
                      </a:r>
                      <a:r>
                        <a:rPr lang="de-DE" sz="2000" kern="100" dirty="0" err="1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*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2 Std. EK </a:t>
                      </a:r>
                      <a:r>
                        <a:rPr lang="de-DE" sz="2000" kern="100" dirty="0" err="1">
                          <a:solidFill>
                            <a:srgbClr val="00B05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433079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1 Std. EK </a:t>
                      </a:r>
                      <a:r>
                        <a:rPr lang="de-DE" sz="2000" kern="100" dirty="0" err="1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 IBF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48946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</a:rPr>
                        <a:t>Geschichte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2 Std. GE </a:t>
                      </a:r>
                      <a:r>
                        <a:rPr lang="de-DE" sz="2000" kern="100" dirty="0" err="1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349090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1 Std. GE </a:t>
                      </a:r>
                      <a:r>
                        <a:rPr lang="de-DE" sz="2000" kern="100" dirty="0" err="1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 IBF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229695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EDF36415-0661-405D-E354-B90A958892B3}"/>
              </a:ext>
            </a:extLst>
          </p:cNvPr>
          <p:cNvSpPr txBox="1"/>
          <p:nvPr/>
        </p:nvSpPr>
        <p:spPr>
          <a:xfrm>
            <a:off x="838200" y="6308209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 abhängig von der Lehrerversorgung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065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71157-FE7B-8263-DF7F-4FCFFCBE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Bilingualer Bildungsgang Jahrgang 6-10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9519196D-D304-36B4-CE5C-E2247B61E8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017275"/>
              </p:ext>
            </p:extLst>
          </p:nvPr>
        </p:nvGraphicFramePr>
        <p:xfrm>
          <a:off x="838200" y="1825625"/>
          <a:ext cx="10515600" cy="43161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232">
                  <a:extLst>
                    <a:ext uri="{9D8B030D-6E8A-4147-A177-3AD203B41FA5}">
                      <a16:colId xmlns:a16="http://schemas.microsoft.com/office/drawing/2014/main" val="4215662756"/>
                    </a:ext>
                  </a:extLst>
                </a:gridCol>
                <a:gridCol w="1752232">
                  <a:extLst>
                    <a:ext uri="{9D8B030D-6E8A-4147-A177-3AD203B41FA5}">
                      <a16:colId xmlns:a16="http://schemas.microsoft.com/office/drawing/2014/main" val="989507560"/>
                    </a:ext>
                  </a:extLst>
                </a:gridCol>
                <a:gridCol w="1752232">
                  <a:extLst>
                    <a:ext uri="{9D8B030D-6E8A-4147-A177-3AD203B41FA5}">
                      <a16:colId xmlns:a16="http://schemas.microsoft.com/office/drawing/2014/main" val="3773065376"/>
                    </a:ext>
                  </a:extLst>
                </a:gridCol>
                <a:gridCol w="1752968">
                  <a:extLst>
                    <a:ext uri="{9D8B030D-6E8A-4147-A177-3AD203B41FA5}">
                      <a16:colId xmlns:a16="http://schemas.microsoft.com/office/drawing/2014/main" val="3693662197"/>
                    </a:ext>
                  </a:extLst>
                </a:gridCol>
                <a:gridCol w="1752968">
                  <a:extLst>
                    <a:ext uri="{9D8B030D-6E8A-4147-A177-3AD203B41FA5}">
                      <a16:colId xmlns:a16="http://schemas.microsoft.com/office/drawing/2014/main" val="2256496081"/>
                    </a:ext>
                  </a:extLst>
                </a:gridCol>
                <a:gridCol w="1752968">
                  <a:extLst>
                    <a:ext uri="{9D8B030D-6E8A-4147-A177-3AD203B41FA5}">
                      <a16:colId xmlns:a16="http://schemas.microsoft.com/office/drawing/2014/main" val="1320057785"/>
                    </a:ext>
                  </a:extLst>
                </a:gridCol>
              </a:tblGrid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</a:rPr>
                        <a:t>Fächer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Jg.6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Jg.7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Jg.8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Jg.9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C1F0C7"/>
                          </a:highlight>
                        </a:rPr>
                        <a:t>Jg.10</a:t>
                      </a:r>
                      <a:endParaRPr lang="de-DE" sz="2000" kern="100" dirty="0">
                        <a:solidFill>
                          <a:schemeClr val="tx1"/>
                        </a:solidFill>
                        <a:effectLst/>
                        <a:highlight>
                          <a:srgbClr val="C1F0C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506879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</a:rPr>
                        <a:t>Englisch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3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3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2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2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C1F0C7"/>
                          </a:highlight>
                        </a:rPr>
                        <a:t>2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C1F0C7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C1F0C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72003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1 Std. E </a:t>
                      </a:r>
                      <a:r>
                        <a:rPr lang="de-DE" sz="2000" kern="100" dirty="0" err="1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 IBF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C1F0C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FF0000"/>
                        </a:solidFill>
                        <a:effectLst/>
                        <a:highlight>
                          <a:srgbClr val="C1F0C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867532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</a:rPr>
                        <a:t>Erdkunde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1 Std. EK </a:t>
                      </a:r>
                      <a:r>
                        <a:rPr lang="de-DE" sz="2000" kern="100" dirty="0" err="1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*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2 Std. EK </a:t>
                      </a:r>
                      <a:r>
                        <a:rPr lang="de-DE" sz="2000" kern="100" dirty="0" err="1">
                          <a:solidFill>
                            <a:srgbClr val="00B05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C1F0C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C1F0C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433079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1 Std. EK </a:t>
                      </a:r>
                      <a:r>
                        <a:rPr lang="de-DE" sz="2000" kern="100" dirty="0" err="1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 IBF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B050"/>
                          </a:solidFill>
                          <a:effectLst/>
                          <a:highlight>
                            <a:srgbClr val="C1F0C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B050"/>
                        </a:solidFill>
                        <a:effectLst/>
                        <a:highlight>
                          <a:srgbClr val="C1F0C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48946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</a:rPr>
                        <a:t>Geschichte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2 Std. GE </a:t>
                      </a:r>
                      <a:r>
                        <a:rPr lang="de-DE" sz="2000" kern="100" dirty="0" err="1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C1F0C7"/>
                          </a:highlight>
                        </a:rPr>
                        <a:t>2 Std. GE </a:t>
                      </a:r>
                      <a:r>
                        <a:rPr lang="de-DE" sz="2000" kern="100" dirty="0" err="1">
                          <a:solidFill>
                            <a:srgbClr val="0070C0"/>
                          </a:solidFill>
                          <a:effectLst/>
                          <a:highlight>
                            <a:srgbClr val="C1F0C7"/>
                          </a:highlight>
                        </a:rPr>
                        <a:t>bili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C1F0C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349090"/>
                  </a:ext>
                </a:extLst>
              </a:tr>
              <a:tr h="606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DAE9F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DAE9F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A5C9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A5C9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1 Std. GE </a:t>
                      </a:r>
                      <a:r>
                        <a:rPr lang="de-DE" sz="2000" kern="100" dirty="0" err="1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bili</a:t>
                      </a: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C1E4F5"/>
                          </a:highlight>
                        </a:rPr>
                        <a:t> IBF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C1E4F5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83CAEB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83CAEB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000" kern="100" dirty="0">
                          <a:solidFill>
                            <a:srgbClr val="0070C0"/>
                          </a:solidFill>
                          <a:effectLst/>
                          <a:highlight>
                            <a:srgbClr val="C1F0C7"/>
                          </a:highlight>
                        </a:rPr>
                        <a:t> </a:t>
                      </a:r>
                      <a:endParaRPr lang="de-DE" sz="2000" kern="100" dirty="0">
                        <a:solidFill>
                          <a:srgbClr val="0070C0"/>
                        </a:solidFill>
                        <a:effectLst/>
                        <a:highlight>
                          <a:srgbClr val="C1F0C7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229695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0D5A96E7-F183-DD21-C3F4-2AAEDD1DB494}"/>
              </a:ext>
            </a:extLst>
          </p:cNvPr>
          <p:cNvSpPr txBox="1"/>
          <p:nvPr/>
        </p:nvSpPr>
        <p:spPr>
          <a:xfrm>
            <a:off x="838200" y="6276709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 abhängig von der Lehrerversorgung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7209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</Words>
  <Application>Microsoft Office PowerPoint</Application>
  <PresentationFormat>Breitbild</PresentationFormat>
  <Paragraphs>153</Paragraphs>
  <Slides>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Office</vt:lpstr>
      <vt:lpstr>Übersicht Bilingualer Bildungsgang</vt:lpstr>
      <vt:lpstr>Bilingualer Bildungsgang Jahrgang 6</vt:lpstr>
      <vt:lpstr>Bilingualer Bildungsgang Jahrgang 6 + 7</vt:lpstr>
      <vt:lpstr>Bilingualer Bildungsgang Jahrgang 6-8</vt:lpstr>
      <vt:lpstr>Bilingualer Bildungsgang Jahrgang 6-9</vt:lpstr>
      <vt:lpstr>Bilingualer Bildungsgang Jahrgang 6-10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Übersicht Bilingualer Bildungsgang</dc:title>
  <dc:creator>Silke Ross</dc:creator>
  <cp:lastModifiedBy>Konstantin Korda</cp:lastModifiedBy>
  <cp:revision>2</cp:revision>
  <dcterms:created xsi:type="dcterms:W3CDTF">2024-04-15T05:11:43Z</dcterms:created>
  <dcterms:modified xsi:type="dcterms:W3CDTF">2024-04-30T07:16:49Z</dcterms:modified>
</cp:coreProperties>
</file>