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60" r:id="rId4"/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>
        <p:scale>
          <a:sx n="120" d="100"/>
          <a:sy n="120" d="100"/>
        </p:scale>
        <p:origin x="240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DBB01-24CF-154A-B438-1DE895C50597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CBE3D-BC00-DA40-9AAB-231DEFFA4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43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309741" y="5088774"/>
            <a:ext cx="8825658" cy="3329581"/>
          </a:xfrm>
        </p:spPr>
        <p:txBody>
          <a:bodyPr/>
          <a:lstStyle/>
          <a:p>
            <a:r>
              <a:rPr lang="de-DE" dirty="0" smtClean="0"/>
              <a:t>Herbstwoche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54955" y="3352800"/>
            <a:ext cx="8825658" cy="2286000"/>
          </a:xfrm>
        </p:spPr>
        <p:txBody>
          <a:bodyPr>
            <a:normAutofit/>
          </a:bodyPr>
          <a:lstStyle/>
          <a:p>
            <a:r>
              <a:rPr lang="de-DE" sz="7200" dirty="0" smtClean="0"/>
              <a:t>Herbstwoche</a:t>
            </a:r>
            <a:endParaRPr lang="de-DE" sz="7200" dirty="0"/>
          </a:p>
        </p:txBody>
      </p:sp>
      <p:pic>
        <p:nvPicPr>
          <p:cNvPr id="1026" name="Picture 2" descr="Kostenlose Vektorgrafiken zum Thema Herb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366" y="1553940"/>
            <a:ext cx="280035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05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Sekundarstufe I, </a:t>
            </a:r>
            <a:r>
              <a:rPr lang="de-DE" dirty="0" err="1" smtClean="0"/>
              <a:t>Jg</a:t>
            </a:r>
            <a:r>
              <a:rPr lang="de-DE" dirty="0" smtClean="0"/>
              <a:t> 6</a:t>
            </a:r>
            <a:br>
              <a:rPr lang="de-DE" dirty="0" smtClean="0"/>
            </a:b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2942690"/>
              </p:ext>
            </p:extLst>
          </p:nvPr>
        </p:nvGraphicFramePr>
        <p:xfrm>
          <a:off x="954456" y="1456660"/>
          <a:ext cx="10273525" cy="4912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164">
                  <a:extLst>
                    <a:ext uri="{9D8B030D-6E8A-4147-A177-3AD203B41FA5}">
                      <a16:colId xmlns="" xmlns:a16="http://schemas.microsoft.com/office/drawing/2014/main" val="339601364"/>
                    </a:ext>
                  </a:extLst>
                </a:gridCol>
                <a:gridCol w="1736676">
                  <a:extLst>
                    <a:ext uri="{9D8B030D-6E8A-4147-A177-3AD203B41FA5}">
                      <a16:colId xmlns="" xmlns:a16="http://schemas.microsoft.com/office/drawing/2014/main" val="1867295117"/>
                    </a:ext>
                  </a:extLst>
                </a:gridCol>
                <a:gridCol w="2007690">
                  <a:extLst>
                    <a:ext uri="{9D8B030D-6E8A-4147-A177-3AD203B41FA5}">
                      <a16:colId xmlns="" xmlns:a16="http://schemas.microsoft.com/office/drawing/2014/main" val="3491874286"/>
                    </a:ext>
                  </a:extLst>
                </a:gridCol>
                <a:gridCol w="1616149">
                  <a:extLst>
                    <a:ext uri="{9D8B030D-6E8A-4147-A177-3AD203B41FA5}">
                      <a16:colId xmlns="" xmlns:a16="http://schemas.microsoft.com/office/drawing/2014/main" val="1562180626"/>
                    </a:ext>
                  </a:extLst>
                </a:gridCol>
                <a:gridCol w="1775637">
                  <a:extLst>
                    <a:ext uri="{9D8B030D-6E8A-4147-A177-3AD203B41FA5}">
                      <a16:colId xmlns="" xmlns:a16="http://schemas.microsoft.com/office/drawing/2014/main" val="3526815000"/>
                    </a:ext>
                  </a:extLst>
                </a:gridCol>
                <a:gridCol w="1701209">
                  <a:extLst>
                    <a:ext uri="{9D8B030D-6E8A-4147-A177-3AD203B41FA5}">
                      <a16:colId xmlns="" xmlns:a16="http://schemas.microsoft.com/office/drawing/2014/main" val="88024930"/>
                    </a:ext>
                  </a:extLst>
                </a:gridCol>
              </a:tblGrid>
              <a:tr h="44216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Montag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Dienstag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Mittwoch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Donnerstag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Freitag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9506857"/>
                  </a:ext>
                </a:extLst>
              </a:tr>
              <a:tr h="3052737">
                <a:tc>
                  <a:txBody>
                    <a:bodyPr/>
                    <a:lstStyle/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Programm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07.55 – 12.50</a:t>
                      </a: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regulärer Unterricht bzw. Training M/D/E</a:t>
                      </a:r>
                    </a:p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r>
                        <a:rPr lang="de-DE" dirty="0" smtClean="0"/>
                        <a:t>regulärer Unterricht bzw. Training M/D/E 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10.35 – 12.50 „Comic on“</a:t>
                      </a: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Projekttag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de-DE" baseline="0" dirty="0" err="1" smtClean="0">
                          <a:solidFill>
                            <a:srgbClr val="FF0000"/>
                          </a:solidFill>
                        </a:rPr>
                        <a:t>Klassenge-meinschaft</a:t>
                      </a:r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15.05</a:t>
                      </a:r>
                      <a:r>
                        <a:rPr lang="de-DE" baseline="0" dirty="0" smtClean="0"/>
                        <a:t> </a:t>
                      </a:r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Wandertag</a:t>
                      </a:r>
                    </a:p>
                    <a:p>
                      <a:endParaRPr lang="de-DE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  <a:p>
                      <a:endParaRPr lang="de-D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regulärer Unterricht bzw. Training M/D/E</a:t>
                      </a:r>
                    </a:p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1820319"/>
                  </a:ext>
                </a:extLst>
              </a:tr>
              <a:tr h="1417342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Ansprech-partner*    innen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de-DE" dirty="0" err="1" smtClean="0">
                          <a:solidFill>
                            <a:srgbClr val="0070C0"/>
                          </a:solidFill>
                        </a:rPr>
                        <a:t>Zerfowski</a:t>
                      </a:r>
                      <a:endParaRPr lang="de-D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Kirchner/ </a:t>
                      </a:r>
                      <a:r>
                        <a:rPr lang="de-DE" dirty="0" err="1" smtClean="0">
                          <a:solidFill>
                            <a:srgbClr val="FF0000"/>
                          </a:solidFill>
                        </a:rPr>
                        <a:t>Klauke</a:t>
                      </a:r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Schlott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Klassenlehrer*</a:t>
                      </a:r>
                      <a:r>
                        <a:rPr lang="de-DE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innen</a:t>
                      </a:r>
                    </a:p>
                    <a:p>
                      <a:endParaRPr lang="de-DE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de-D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8665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36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Sekundarstufe I, </a:t>
            </a:r>
            <a:r>
              <a:rPr lang="de-DE" dirty="0" err="1" smtClean="0"/>
              <a:t>Jg</a:t>
            </a:r>
            <a:r>
              <a:rPr lang="de-DE" dirty="0" smtClean="0"/>
              <a:t> 8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58680"/>
              </p:ext>
            </p:extLst>
          </p:nvPr>
        </p:nvGraphicFramePr>
        <p:xfrm>
          <a:off x="1103313" y="1605517"/>
          <a:ext cx="9135840" cy="480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640"/>
                <a:gridCol w="1522640"/>
                <a:gridCol w="1522640"/>
                <a:gridCol w="1569539"/>
                <a:gridCol w="1626781"/>
                <a:gridCol w="1371600"/>
              </a:tblGrid>
              <a:tr h="77964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Montag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Dienstag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Mittwoch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Donnerstag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Freitag</a:t>
                      </a:r>
                      <a:endParaRPr lang="de-DE" dirty="0"/>
                    </a:p>
                  </a:txBody>
                  <a:tcPr/>
                </a:tc>
              </a:tr>
              <a:tr h="2963321">
                <a:tc>
                  <a:txBody>
                    <a:bodyPr/>
                    <a:lstStyle/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Programm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07.55 – 12.50</a:t>
                      </a: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regulärer Unterricht bzw. Training M/D/E</a:t>
                      </a: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r>
                        <a:rPr lang="de-DE" dirty="0" err="1" smtClean="0">
                          <a:solidFill>
                            <a:srgbClr val="FF0000"/>
                          </a:solidFill>
                        </a:rPr>
                        <a:t>Berufsorien-tierung</a:t>
                      </a:r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: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8a,b,c im </a:t>
                      </a:r>
                      <a:r>
                        <a:rPr lang="de-DE" baseline="0" dirty="0" err="1" smtClean="0">
                          <a:solidFill>
                            <a:srgbClr val="FF0000"/>
                          </a:solidFill>
                        </a:rPr>
                        <a:t>Tagesprak-tikum</a:t>
                      </a:r>
                      <a:endParaRPr lang="de-DE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8d,e,f im Haus</a:t>
                      </a:r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dirty="0" err="1" smtClean="0">
                          <a:solidFill>
                            <a:srgbClr val="FF0000"/>
                          </a:solidFill>
                        </a:rPr>
                        <a:t>Berufsorien-tierung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8d,e,f im </a:t>
                      </a:r>
                      <a:r>
                        <a:rPr lang="de-DE" baseline="0" dirty="0" err="1" smtClean="0">
                          <a:solidFill>
                            <a:srgbClr val="FF0000"/>
                          </a:solidFill>
                        </a:rPr>
                        <a:t>Tagesprak-tikum</a:t>
                      </a:r>
                      <a:endParaRPr lang="de-DE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8a,b,c im Haus</a:t>
                      </a:r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07.55 -12.50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Wandertag</a:t>
                      </a: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12.45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regulärer Unterricht bzw. Training M/D/E</a:t>
                      </a:r>
                    </a:p>
                    <a:p>
                      <a:endParaRPr lang="de-DE" dirty="0"/>
                    </a:p>
                  </a:txBody>
                  <a:tcPr/>
                </a:tc>
              </a:tr>
              <a:tr h="871565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Ansprech-partner*</a:t>
                      </a:r>
                      <a:r>
                        <a:rPr lang="de-D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innen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Asmus/ Schieren</a:t>
                      </a:r>
                    </a:p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Asmus/ Schieren</a:t>
                      </a:r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Klassenlehrer*innen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6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Sekundarstufe I, Jg 10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715351"/>
              </p:ext>
            </p:extLst>
          </p:nvPr>
        </p:nvGraphicFramePr>
        <p:xfrm>
          <a:off x="1103313" y="1382751"/>
          <a:ext cx="9890754" cy="4928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966">
                  <a:extLst>
                    <a:ext uri="{9D8B030D-6E8A-4147-A177-3AD203B41FA5}">
                      <a16:colId xmlns="" xmlns:a16="http://schemas.microsoft.com/office/drawing/2014/main" val="339601364"/>
                    </a:ext>
                  </a:extLst>
                </a:gridCol>
                <a:gridCol w="1818168">
                  <a:extLst>
                    <a:ext uri="{9D8B030D-6E8A-4147-A177-3AD203B41FA5}">
                      <a16:colId xmlns="" xmlns:a16="http://schemas.microsoft.com/office/drawing/2014/main" val="1867295117"/>
                    </a:ext>
                  </a:extLst>
                </a:gridCol>
                <a:gridCol w="1722474">
                  <a:extLst>
                    <a:ext uri="{9D8B030D-6E8A-4147-A177-3AD203B41FA5}">
                      <a16:colId xmlns="" xmlns:a16="http://schemas.microsoft.com/office/drawing/2014/main" val="3491874286"/>
                    </a:ext>
                  </a:extLst>
                </a:gridCol>
                <a:gridCol w="1499191">
                  <a:extLst>
                    <a:ext uri="{9D8B030D-6E8A-4147-A177-3AD203B41FA5}">
                      <a16:colId xmlns="" xmlns:a16="http://schemas.microsoft.com/office/drawing/2014/main" val="1562180626"/>
                    </a:ext>
                  </a:extLst>
                </a:gridCol>
                <a:gridCol w="1531088">
                  <a:extLst>
                    <a:ext uri="{9D8B030D-6E8A-4147-A177-3AD203B41FA5}">
                      <a16:colId xmlns="" xmlns:a16="http://schemas.microsoft.com/office/drawing/2014/main" val="3526815000"/>
                    </a:ext>
                  </a:extLst>
                </a:gridCol>
                <a:gridCol w="1392867">
                  <a:extLst>
                    <a:ext uri="{9D8B030D-6E8A-4147-A177-3AD203B41FA5}">
                      <a16:colId xmlns="" xmlns:a16="http://schemas.microsoft.com/office/drawing/2014/main" val="88024930"/>
                    </a:ext>
                  </a:extLst>
                </a:gridCol>
              </a:tblGrid>
              <a:tr h="39151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Montag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Dienstag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Mittwoch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Donnerstag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Freitag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9506857"/>
                  </a:ext>
                </a:extLst>
              </a:tr>
              <a:tr h="2992701">
                <a:tc>
                  <a:txBody>
                    <a:bodyPr/>
                    <a:lstStyle/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Programm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07.55 – 12.50</a:t>
                      </a:r>
                    </a:p>
                    <a:p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(zweite</a:t>
                      </a:r>
                      <a:r>
                        <a:rPr lang="de-DE" baseline="0" dirty="0" smtClean="0">
                          <a:solidFill>
                            <a:schemeClr val="bg1"/>
                          </a:solidFill>
                        </a:rPr>
                        <a:t> Stunde Kursarbeit IBF)</a:t>
                      </a:r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regulärer Unterricht bzw. Training M/D/E</a:t>
                      </a:r>
                      <a:endParaRPr lang="de-DE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r>
                        <a:rPr lang="de-DE" dirty="0" smtClean="0"/>
                        <a:t>regulärer Unterricht bzw. Training M/D/E </a:t>
                      </a:r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bzw.</a:t>
                      </a:r>
                    </a:p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IHK </a:t>
                      </a:r>
                      <a:endParaRPr lang="de-D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Projekttag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de-DE" baseline="0" dirty="0" err="1" smtClean="0">
                          <a:solidFill>
                            <a:srgbClr val="FF0000"/>
                          </a:solidFill>
                        </a:rPr>
                        <a:t>Klassenge-meinschaft</a:t>
                      </a:r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–15.05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Wandertag</a:t>
                      </a: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07.55 – 12.50</a:t>
                      </a:r>
                    </a:p>
                    <a:p>
                      <a:endParaRPr lang="de-DE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regulärer Unterricht bzw. Training M/D/E</a:t>
                      </a:r>
                    </a:p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1820319"/>
                  </a:ext>
                </a:extLst>
              </a:tr>
              <a:tr h="154462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Ansprech-partner*innen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Schieren</a:t>
                      </a:r>
                      <a:endParaRPr lang="de-D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aseline="0" dirty="0" err="1" smtClean="0">
                          <a:solidFill>
                            <a:srgbClr val="FF0000"/>
                          </a:solidFill>
                        </a:rPr>
                        <a:t>Vonder-schmitt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/ </a:t>
                      </a:r>
                      <a:r>
                        <a:rPr lang="de-DE" baseline="0" dirty="0" err="1" smtClean="0">
                          <a:solidFill>
                            <a:srgbClr val="FF0000"/>
                          </a:solidFill>
                        </a:rPr>
                        <a:t>Vörtmann</a:t>
                      </a:r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</a:p>
                    <a:p>
                      <a:r>
                        <a:rPr lang="de-DE" baseline="0" dirty="0" smtClean="0">
                          <a:solidFill>
                            <a:srgbClr val="FF0000"/>
                          </a:solidFill>
                        </a:rPr>
                        <a:t>Schlott</a:t>
                      </a:r>
                      <a:endParaRPr lang="de-D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>
                          <a:solidFill>
                            <a:srgbClr val="7030A0"/>
                          </a:solidFill>
                        </a:rPr>
                        <a:t>Klassenleh-rer</a:t>
                      </a:r>
                      <a:r>
                        <a:rPr lang="de-DE" dirty="0" smtClean="0">
                          <a:solidFill>
                            <a:srgbClr val="7030A0"/>
                          </a:solidFill>
                        </a:rPr>
                        <a:t>*innen</a:t>
                      </a:r>
                    </a:p>
                    <a:p>
                      <a:endParaRPr lang="de-D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Schlott/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Or-ga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8665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84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Sekundarstufe II (Q1 und Q2)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349017"/>
              </p:ext>
            </p:extLst>
          </p:nvPr>
        </p:nvGraphicFramePr>
        <p:xfrm>
          <a:off x="787430" y="1395932"/>
          <a:ext cx="9263403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100">
                  <a:extLst>
                    <a:ext uri="{9D8B030D-6E8A-4147-A177-3AD203B41FA5}">
                      <a16:colId xmlns="" xmlns:a16="http://schemas.microsoft.com/office/drawing/2014/main" val="339601364"/>
                    </a:ext>
                  </a:extLst>
                </a:gridCol>
                <a:gridCol w="1531089">
                  <a:extLst>
                    <a:ext uri="{9D8B030D-6E8A-4147-A177-3AD203B41FA5}">
                      <a16:colId xmlns="" xmlns:a16="http://schemas.microsoft.com/office/drawing/2014/main" val="1867295117"/>
                    </a:ext>
                  </a:extLst>
                </a:gridCol>
                <a:gridCol w="1584251">
                  <a:extLst>
                    <a:ext uri="{9D8B030D-6E8A-4147-A177-3AD203B41FA5}">
                      <a16:colId xmlns="" xmlns:a16="http://schemas.microsoft.com/office/drawing/2014/main" val="3491874286"/>
                    </a:ext>
                  </a:extLst>
                </a:gridCol>
                <a:gridCol w="1540637">
                  <a:extLst>
                    <a:ext uri="{9D8B030D-6E8A-4147-A177-3AD203B41FA5}">
                      <a16:colId xmlns="" xmlns:a16="http://schemas.microsoft.com/office/drawing/2014/main" val="1562180626"/>
                    </a:ext>
                  </a:extLst>
                </a:gridCol>
                <a:gridCol w="1521540">
                  <a:extLst>
                    <a:ext uri="{9D8B030D-6E8A-4147-A177-3AD203B41FA5}">
                      <a16:colId xmlns="" xmlns:a16="http://schemas.microsoft.com/office/drawing/2014/main" val="3526815000"/>
                    </a:ext>
                  </a:extLst>
                </a:gridCol>
                <a:gridCol w="1544786">
                  <a:extLst>
                    <a:ext uri="{9D8B030D-6E8A-4147-A177-3AD203B41FA5}">
                      <a16:colId xmlns="" xmlns:a16="http://schemas.microsoft.com/office/drawing/2014/main" val="88024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smtClean="0"/>
                        <a:t>Montag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smtClean="0"/>
                        <a:t>Dienstag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smtClean="0"/>
                        <a:t>Mittwoch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smtClean="0"/>
                        <a:t>Donnerstag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smtClean="0"/>
                        <a:t>Freitag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950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sz="160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sz="160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sz="160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600" smtClean="0">
                          <a:solidFill>
                            <a:schemeClr val="bg1"/>
                          </a:solidFill>
                        </a:rPr>
                        <a:t>Programm</a:t>
                      </a:r>
                      <a:endParaRPr lang="de-DE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solidFill>
                            <a:schemeClr val="bg1"/>
                          </a:solidFill>
                        </a:rPr>
                        <a:t>07.55-12.50</a:t>
                      </a:r>
                      <a:endParaRPr lang="de-DE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600" dirty="0" smtClean="0">
                          <a:solidFill>
                            <a:srgbClr val="FF0000"/>
                          </a:solidFill>
                        </a:rPr>
                        <a:t>Stufenüber-greifender</a:t>
                      </a:r>
                    </a:p>
                    <a:p>
                      <a:r>
                        <a:rPr lang="de-DE" sz="1600" dirty="0" smtClean="0">
                          <a:solidFill>
                            <a:srgbClr val="FF0000"/>
                          </a:solidFill>
                        </a:rPr>
                        <a:t>Projekttag:</a:t>
                      </a:r>
                      <a:r>
                        <a:rPr lang="de-DE" sz="1600" baseline="0" dirty="0" smtClean="0">
                          <a:solidFill>
                            <a:srgbClr val="FF0000"/>
                          </a:solidFill>
                        </a:rPr>
                        <a:t> „</a:t>
                      </a:r>
                      <a:r>
                        <a:rPr lang="de-DE" sz="1600" baseline="0" dirty="0" err="1" smtClean="0">
                          <a:solidFill>
                            <a:srgbClr val="FF0000"/>
                          </a:solidFill>
                        </a:rPr>
                        <a:t>Berfufsorien-tierung</a:t>
                      </a:r>
                      <a:r>
                        <a:rPr lang="de-DE" sz="1600" baseline="0" dirty="0" smtClean="0">
                          <a:solidFill>
                            <a:srgbClr val="FF0000"/>
                          </a:solidFill>
                        </a:rPr>
                        <a:t>“</a:t>
                      </a:r>
                      <a:endParaRPr lang="de-DE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r>
                        <a:rPr lang="de-DE" sz="1600" smtClean="0"/>
                        <a:t>D-Klausur</a:t>
                      </a:r>
                      <a:r>
                        <a:rPr lang="de-DE" sz="1600" baseline="0" smtClean="0"/>
                        <a:t> </a:t>
                      </a:r>
                      <a:r>
                        <a:rPr lang="de-DE" sz="1600" baseline="0" smtClean="0"/>
                        <a:t>Q1,</a:t>
                      </a:r>
                      <a:r>
                        <a:rPr lang="de-DE" sz="1600" smtClean="0"/>
                        <a:t> </a:t>
                      </a:r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r>
                        <a:rPr lang="de-DE" sz="1600" dirty="0" smtClean="0"/>
                        <a:t>E-Klausur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dirty="0" smtClean="0"/>
                        <a:t>Q2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07.55 – 12.50</a:t>
                      </a:r>
                    </a:p>
                    <a:p>
                      <a:endParaRPr lang="de-DE" sz="1600" dirty="0" smtClean="0"/>
                    </a:p>
                    <a:p>
                      <a:endParaRPr lang="de-DE" sz="1600" baseline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r>
                        <a:rPr lang="de-DE" sz="1600" baseline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Mathe-Tag </a:t>
                      </a:r>
                    </a:p>
                    <a:p>
                      <a:r>
                        <a:rPr lang="de-DE" sz="1600" baseline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Q1 und Q2</a:t>
                      </a:r>
                    </a:p>
                    <a:p>
                      <a:endParaRPr lang="de-DE" sz="1600" baseline="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07.55 – 15.05</a:t>
                      </a:r>
                    </a:p>
                    <a:p>
                      <a:endParaRPr lang="de-DE" sz="1600" dirty="0" smtClean="0"/>
                    </a:p>
                    <a:p>
                      <a:endParaRPr lang="de-DE" sz="1600" dirty="0" smtClean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de-DE" sz="1600" dirty="0" smtClean="0">
                          <a:solidFill>
                            <a:srgbClr val="7030A0"/>
                          </a:solidFill>
                        </a:rPr>
                        <a:t>Stufentag  Q1 und Q2</a:t>
                      </a:r>
                      <a:endParaRPr lang="de-DE" sz="1600" baseline="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r>
                        <a:rPr lang="de-DE" sz="1600" dirty="0" smtClean="0"/>
                        <a:t>E-Klausur Q1, </a:t>
                      </a:r>
                    </a:p>
                    <a:p>
                      <a:endParaRPr lang="de-DE" sz="1600" dirty="0" smtClean="0"/>
                    </a:p>
                    <a:p>
                      <a:r>
                        <a:rPr lang="de-DE" sz="1600" dirty="0" smtClean="0"/>
                        <a:t>D-Klausur Q2</a:t>
                      </a:r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  <a:p>
                      <a:endParaRPr lang="de-DE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182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solidFill>
                            <a:schemeClr val="bg1"/>
                          </a:solidFill>
                        </a:rPr>
                        <a:t>Ansprech-partner*innen</a:t>
                      </a:r>
                      <a:endParaRPr lang="de-DE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solidFill>
                            <a:srgbClr val="FF0000"/>
                          </a:solidFill>
                        </a:rPr>
                        <a:t>Haas-Bleckmann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aseline="0" dirty="0" smtClean="0">
                          <a:solidFill>
                            <a:schemeClr val="bg1"/>
                          </a:solidFill>
                        </a:rPr>
                        <a:t>Dr. Grimme/ </a:t>
                      </a:r>
                      <a:r>
                        <a:rPr lang="de-DE" sz="1600" baseline="0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aseline="0" dirty="0" err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Guggenmos</a:t>
                      </a:r>
                      <a:endParaRPr lang="de-DE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solidFill>
                            <a:srgbClr val="7030A0"/>
                          </a:solidFill>
                        </a:rPr>
                        <a:t>Beratungs-lehrer*innen:</a:t>
                      </a:r>
                    </a:p>
                    <a:p>
                      <a:r>
                        <a:rPr lang="de-DE" sz="1600" dirty="0" smtClean="0">
                          <a:solidFill>
                            <a:srgbClr val="7030A0"/>
                          </a:solidFill>
                        </a:rPr>
                        <a:t>BOTT,</a:t>
                      </a:r>
                      <a:r>
                        <a:rPr lang="de-DE" sz="1600" baseline="0" dirty="0" smtClean="0">
                          <a:solidFill>
                            <a:srgbClr val="7030A0"/>
                          </a:solidFill>
                        </a:rPr>
                        <a:t> WOLF (Q1)</a:t>
                      </a:r>
                    </a:p>
                    <a:p>
                      <a:r>
                        <a:rPr lang="de-DE" sz="1600" baseline="0" dirty="0" smtClean="0">
                          <a:solidFill>
                            <a:srgbClr val="7030A0"/>
                          </a:solidFill>
                        </a:rPr>
                        <a:t>RADE,GUGG (Q2)</a:t>
                      </a:r>
                      <a:endParaRPr lang="de-DE" sz="160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aseline="0" dirty="0" smtClean="0">
                          <a:solidFill>
                            <a:schemeClr val="bg1"/>
                          </a:solidFill>
                        </a:rPr>
                        <a:t>Dr. Grimme/ </a:t>
                      </a:r>
                      <a:r>
                        <a:rPr lang="de-DE" sz="1600" baseline="0" dirty="0" err="1" smtClean="0">
                          <a:solidFill>
                            <a:schemeClr val="bg1"/>
                          </a:solidFill>
                        </a:rPr>
                        <a:t>Orga</a:t>
                      </a:r>
                      <a:endParaRPr lang="de-DE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de-DE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8665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240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287</Words>
  <Application>Microsoft Macintosh PowerPoint</Application>
  <PresentationFormat>Breitbild</PresentationFormat>
  <Paragraphs>161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</vt:lpstr>
      <vt:lpstr>Herbstwoche </vt:lpstr>
      <vt:lpstr>Sekundarstufe I, Jg 6 </vt:lpstr>
      <vt:lpstr>Sekundarstufe I, Jg 8</vt:lpstr>
      <vt:lpstr>Sekundarstufe I, Jg 10</vt:lpstr>
      <vt:lpstr>Sekundarstufe II (Q1 und Q2)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Herbstwoche</dc:title>
  <dc:creator>Schlott.Julia</dc:creator>
  <cp:lastModifiedBy>Julia Schlott</cp:lastModifiedBy>
  <cp:revision>31</cp:revision>
  <dcterms:created xsi:type="dcterms:W3CDTF">2022-06-07T08:56:35Z</dcterms:created>
  <dcterms:modified xsi:type="dcterms:W3CDTF">2024-10-03T09:59:32Z</dcterms:modified>
</cp:coreProperties>
</file>